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29"/>
  </p:notesMasterIdLst>
  <p:handoutMasterIdLst>
    <p:handoutMasterId r:id="rId30"/>
  </p:handoutMasterIdLst>
  <p:sldIdLst>
    <p:sldId id="357" r:id="rId5"/>
    <p:sldId id="307" r:id="rId6"/>
    <p:sldId id="358" r:id="rId7"/>
    <p:sldId id="359" r:id="rId8"/>
    <p:sldId id="360" r:id="rId9"/>
    <p:sldId id="361" r:id="rId10"/>
    <p:sldId id="331" r:id="rId11"/>
    <p:sldId id="352" r:id="rId12"/>
    <p:sldId id="362" r:id="rId13"/>
    <p:sldId id="365" r:id="rId14"/>
    <p:sldId id="344" r:id="rId15"/>
    <p:sldId id="363" r:id="rId16"/>
    <p:sldId id="364" r:id="rId17"/>
    <p:sldId id="355" r:id="rId18"/>
    <p:sldId id="332" r:id="rId19"/>
    <p:sldId id="367" r:id="rId20"/>
    <p:sldId id="333" r:id="rId21"/>
    <p:sldId id="368" r:id="rId22"/>
    <p:sldId id="334" r:id="rId23"/>
    <p:sldId id="335" r:id="rId24"/>
    <p:sldId id="342" r:id="rId25"/>
    <p:sldId id="369" r:id="rId26"/>
    <p:sldId id="343" r:id="rId27"/>
    <p:sldId id="366" r:id="rId28"/>
  </p:sldIdLst>
  <p:sldSz cx="12188825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79">
          <p15:clr>
            <a:srgbClr val="A4A3A4"/>
          </p15:clr>
        </p15:guide>
        <p15:guide id="2" orient="horz" pos="1406">
          <p15:clr>
            <a:srgbClr val="A4A3A4"/>
          </p15:clr>
        </p15:guide>
        <p15:guide id="3" orient="horz" pos="5639">
          <p15:clr>
            <a:srgbClr val="A4A3A4"/>
          </p15:clr>
        </p15:guide>
        <p15:guide id="4" pos="7644">
          <p15:clr>
            <a:srgbClr val="A4A3A4"/>
          </p15:clr>
        </p15:guide>
        <p15:guide id="5" orient="horz" pos="2210">
          <p15:clr>
            <a:srgbClr val="A4A3A4"/>
          </p15:clr>
        </p15:guide>
        <p15:guide id="6" orient="horz" pos="1355">
          <p15:clr>
            <a:srgbClr val="A4A3A4"/>
          </p15:clr>
        </p15:guide>
        <p15:guide id="7" orient="horz" pos="3549">
          <p15:clr>
            <a:srgbClr val="A4A3A4"/>
          </p15:clr>
        </p15:guide>
        <p15:guide id="8" pos="3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D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0" autoAdjust="0"/>
    <p:restoredTop sz="87386" autoAdjust="0"/>
  </p:normalViewPr>
  <p:slideViewPr>
    <p:cSldViewPr snapToGrid="0" snapToObjects="1" showGuides="1">
      <p:cViewPr varScale="1">
        <p:scale>
          <a:sx n="51" d="100"/>
          <a:sy n="51" d="100"/>
        </p:scale>
        <p:origin x="90" y="102"/>
      </p:cViewPr>
      <p:guideLst>
        <p:guide orient="horz" pos="7479"/>
        <p:guide orient="horz" pos="1406"/>
        <p:guide orient="horz" pos="5639"/>
        <p:guide pos="7644"/>
        <p:guide orient="horz" pos="2210"/>
        <p:guide orient="horz" pos="1355"/>
        <p:guide orient="horz" pos="3549"/>
        <p:guide pos="384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ADFE6-394D-4E46-A13A-6ADB4C6F5A2B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E5EA5-C609-1C45-8EE1-671BA0A7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90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C7F10-23EF-2E47-8957-4A67D7548436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7F877-819B-DC42-B68E-F392E50E4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65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0" u="non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0" u="non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0" u="non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0" u="non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r>
              <a:rPr lang="sv-SE" sz="2000" i="0" u="none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3336" eaLnBrk="1" hangingPunct="1">
              <a:buFont typeface="Arial" pitchFamily="34" charset="0"/>
              <a:buNone/>
              <a:defRPr/>
            </a:pPr>
            <a:r>
              <a:rPr lang="sv-SE" sz="2000" i="0" u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following slides regarding the advantages of a V-port are mainly pointing against competitors (like Somas) who are not using a V-port and still claim their solution is a better control valve. In fact it shows that their valves have a quick openinng behaviour in the majority of installations. They</a:t>
            </a:r>
            <a:r>
              <a:rPr lang="sv-SE" sz="2000" i="0" u="none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are therefore best suited as on-off valves rather than control valves.</a:t>
            </a:r>
          </a:p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0" u="non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defTabSz="903336" eaLnBrk="1" hangingPunct="1">
              <a:buFontTx/>
              <a:buNone/>
              <a:defRPr/>
            </a:pPr>
            <a:r>
              <a:rPr lang="sv-SE" sz="2000" i="0" u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The advantage with the V-port</a:t>
            </a:r>
            <a:r>
              <a:rPr lang="sv-SE" sz="2000" i="0" u="none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is also shown when it is used in controlling pulp as it prevents dewatering</a:t>
            </a:r>
          </a:p>
          <a:p>
            <a:pPr marL="342900" indent="-342900" defTabSz="903336" eaLnBrk="1" hangingPunct="1">
              <a:buFontTx/>
              <a:buChar char="-"/>
              <a:defRPr/>
            </a:pPr>
            <a:endParaRPr lang="sv-SE" sz="2000" i="0" u="none" baseline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defTabSz="903336" eaLnBrk="1" hangingPunct="1">
              <a:buFontTx/>
              <a:buNone/>
              <a:defRPr/>
            </a:pPr>
            <a:r>
              <a:rPr lang="sv-SE" sz="2000" i="0" u="none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When comparing to linear control valves, the rangeability, related to the V-port, in combination with the high flow capacity, makes the Setball SF a financially good alternative for may hig flow, low pressure applications.</a:t>
            </a:r>
          </a:p>
          <a:p>
            <a:pPr marL="0" indent="0" defTabSz="903336" eaLnBrk="1" hangingPunct="1">
              <a:buFont typeface="Arial" pitchFamily="34" charset="0"/>
              <a:buNone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375" indent="-169375" defTabSz="903336" eaLnBrk="1" hangingPunct="1">
              <a:buFont typeface="Arial" pitchFamily="34" charset="0"/>
              <a:buChar char="•"/>
              <a:defRPr/>
            </a:pP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49195-E685-4A1F-B1BA-9126AC7E46E0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_FullPhoto_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r>
              <a:rPr lang="en-US" dirty="0" smtClean="0"/>
              <a:t>Drag GRID/Photo image here</a:t>
            </a:r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4601" y="1729488"/>
            <a:ext cx="9137117" cy="543113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9962" y="3660643"/>
            <a:ext cx="6431756" cy="635093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076834" y="5936457"/>
            <a:ext cx="2294884" cy="63509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r">
              <a:buFontTx/>
              <a:buNone/>
              <a:defRPr sz="1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26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_FullPhoto_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marR="0" indent="0" algn="l" defTabSz="91421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GRID/Photo image here</a:t>
            </a:r>
          </a:p>
          <a:p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4601" y="1478464"/>
            <a:ext cx="9137117" cy="543113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r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9962" y="4127605"/>
            <a:ext cx="6431756" cy="635093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076834" y="5936457"/>
            <a:ext cx="2294884" cy="63509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r">
              <a:buFontTx/>
              <a:buNone/>
              <a:defRPr sz="1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062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_FullPhoto_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r>
              <a:rPr lang="en-US" dirty="0" smtClean="0"/>
              <a:t>Drag GRID/Photo image here</a:t>
            </a:r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4601" y="1729488"/>
            <a:ext cx="9137117" cy="543113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9962" y="3660643"/>
            <a:ext cx="6431756" cy="635093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r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076834" y="5936457"/>
            <a:ext cx="2294884" cy="63509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r">
              <a:buFontTx/>
              <a:buNone/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844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71_Flowserve_Master_CAD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0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027515" y="2805089"/>
            <a:ext cx="9934298" cy="12056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3126626"/>
            <a:ext cx="955734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560"/>
            <a:ext cx="1252938" cy="4987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207" y="667734"/>
            <a:ext cx="1913287" cy="9284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4602" y="4442376"/>
            <a:ext cx="1908200" cy="9259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46" y="2013743"/>
            <a:ext cx="1067569" cy="51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77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Divide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r>
              <a:rPr lang="en-US" dirty="0" smtClean="0"/>
              <a:t>Drag GRID/Photo image here</a:t>
            </a:r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81082" y="897461"/>
            <a:ext cx="7699709" cy="1951317"/>
          </a:xfrm>
          <a:prstGeom prst="rect">
            <a:avLst/>
          </a:prstGeom>
        </p:spPr>
        <p:txBody>
          <a:bodyPr lIns="45720" tIns="22860" rIns="45720" bIns="22860" anchor="b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81082" y="3103694"/>
            <a:ext cx="6431756" cy="832203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l">
              <a:lnSpc>
                <a:spcPct val="100000"/>
              </a:lnSpc>
              <a:buFontTx/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993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Divide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"/>
                    </a14:imgEffect>
                    <a14:imgEffect>
                      <a14:saturation sat="193000"/>
                    </a14:imgEffect>
                    <a14:imgEffect>
                      <a14:brightnessContrast bright="-24000" contrast="-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20717" y="3602574"/>
            <a:ext cx="7015655" cy="19468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75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!_CAD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" y="-4675"/>
            <a:ext cx="12188952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81" y="469560"/>
            <a:ext cx="1252938" cy="4987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299080"/>
            <a:ext cx="10512862" cy="1788835"/>
          </a:xfrm>
          <a:prstGeom prst="rect">
            <a:avLst/>
          </a:prstGeom>
        </p:spPr>
        <p:txBody>
          <a:bodyPr lIns="45720" tIns="22860" rIns="45720" bIns="22860" anchor="b"/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3522801"/>
            <a:ext cx="10512862" cy="1018065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20014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AD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71_Flowserve_Master_CAD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 lIns="45720" tIns="22860" rIns="45720" bIns="22860"/>
          <a:lstStyle>
            <a:defPPr>
              <a:defRPr lang="en-US"/>
            </a:defPPr>
            <a:lvl1pPr marL="0" algn="ctr" defTabSz="914400" rtl="0" eaLnBrk="1" latinLnBrk="0" hangingPunct="1"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560"/>
            <a:ext cx="1252938" cy="49874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027515" y="2805089"/>
            <a:ext cx="9934298" cy="12056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34601" y="3126626"/>
            <a:ext cx="955734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30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AD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71_Flowserve_Master_CAD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 lIns="45720" tIns="22860" rIns="45720" bIns="22860"/>
          <a:lstStyle>
            <a:defPPr>
              <a:defRPr lang="en-US"/>
            </a:defPPr>
            <a:lvl1pPr marL="0" algn="ctr" defTabSz="914400" rtl="0" eaLnBrk="1" latinLnBrk="0" hangingPunct="1"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560"/>
            <a:ext cx="1252938" cy="49874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027515" y="2805089"/>
            <a:ext cx="9934298" cy="12056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34601" y="3126626"/>
            <a:ext cx="955734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020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_GRIDPhoto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r>
              <a:rPr lang="en-US" dirty="0" smtClean="0"/>
              <a:t>Drag GRID/Photo image here</a:t>
            </a:r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2275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_GRIDPhoto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r>
              <a:rPr lang="en-US" dirty="0" smtClean="0"/>
              <a:t>Drag GRID/Photo image here</a:t>
            </a:r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owserve_REV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98619" y="2231238"/>
            <a:ext cx="9412225" cy="1072489"/>
          </a:xfrm>
          <a:prstGeom prst="rect">
            <a:avLst/>
          </a:prstGeom>
        </p:spPr>
        <p:txBody>
          <a:bodyPr lIns="45720" tIns="22860" rIns="45720" bIns="22860" anchor="b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664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711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393647" cy="71317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lnSpc>
                <a:spcPct val="90000"/>
              </a:lnSpc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30" y="1531938"/>
            <a:ext cx="1104181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/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/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56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2" y="485388"/>
            <a:ext cx="9393647" cy="736987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933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401585" cy="771912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rgbClr val="90847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31" y="1539875"/>
            <a:ext cx="11049755" cy="4722813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accent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accent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955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2" y="485388"/>
            <a:ext cx="9385710" cy="79572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99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401585" cy="771912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31" y="1539875"/>
            <a:ext cx="11049755" cy="4722813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accent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accent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0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2" y="485388"/>
            <a:ext cx="9385710" cy="79572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700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557341" cy="705237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86431" y="1539875"/>
            <a:ext cx="506497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6555334" y="1539875"/>
            <a:ext cx="506497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37414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557341" cy="79572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rgbClr val="90847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86431" y="1539875"/>
            <a:ext cx="506497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accent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accent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555334" y="1539875"/>
            <a:ext cx="506497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accent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accent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861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393647" cy="71317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30" y="1539875"/>
            <a:ext cx="6866761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/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/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7818310" y="1516063"/>
            <a:ext cx="3809938" cy="4751388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>
              <a:buFontTx/>
              <a:buNone/>
              <a:defRPr sz="18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289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601" y="485388"/>
            <a:ext cx="9393647" cy="71317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rgbClr val="90847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30" y="1539875"/>
            <a:ext cx="6866761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rgbClr val="908474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rgbClr val="908474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rgbClr val="908474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rgbClr val="908474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rgbClr val="90847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7818310" y="1516063"/>
            <a:ext cx="3809938" cy="4751388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>
              <a:buFontTx/>
              <a:buNone/>
              <a:defRPr sz="18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24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hoto,Title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lowserve_GRID_LtGr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12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18901" y="277955"/>
            <a:ext cx="4503912" cy="6300736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endParaRPr lang="en-US" dirty="0"/>
          </a:p>
        </p:txBody>
      </p:sp>
      <p:sp>
        <p:nvSpPr>
          <p:cNvPr id="14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2253" y="485388"/>
            <a:ext cx="6679689" cy="71317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24" name="Picture 23" descr="Flowserve_REV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5112254" y="1539875"/>
            <a:ext cx="650805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31650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hoto,Title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Flowserve_GRID_LtGr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25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18901" y="277955"/>
            <a:ext cx="4503912" cy="6300736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endParaRPr lang="en-US" dirty="0"/>
          </a:p>
        </p:txBody>
      </p:sp>
      <p:sp>
        <p:nvSpPr>
          <p:cNvPr id="26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2253" y="485388"/>
            <a:ext cx="6679689" cy="71317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5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 descr="Flowserve_REV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5112254" y="1539875"/>
            <a:ext cx="6508058" cy="4751086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accent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accent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55444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hoto,Title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Flowserve_GRID_LtGr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4692751" y="2984698"/>
            <a:ext cx="7264639" cy="1087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5057" y="3087988"/>
            <a:ext cx="6896885" cy="54311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33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895056" y="3560376"/>
            <a:ext cx="6896885" cy="36192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249068" y="1963631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5" name="Picture 14" descr="Flowserve_REV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140" y="361506"/>
            <a:ext cx="1252938" cy="498872"/>
          </a:xfrm>
          <a:prstGeom prst="rect">
            <a:avLst/>
          </a:prstGeom>
        </p:spPr>
      </p:pic>
      <p:sp>
        <p:nvSpPr>
          <p:cNvPr id="1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18901" y="277955"/>
            <a:ext cx="4503912" cy="6300736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endParaRPr lang="en-US" dirty="0"/>
          </a:p>
        </p:txBody>
      </p:sp>
      <p:sp>
        <p:nvSpPr>
          <p:cNvPr id="25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Flowserve_REV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32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hoto,Title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Flowserve_GRID_LtGr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34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18901" y="277955"/>
            <a:ext cx="4503912" cy="6300736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endParaRPr lang="en-US" dirty="0"/>
          </a:p>
        </p:txBody>
      </p:sp>
      <p:sp>
        <p:nvSpPr>
          <p:cNvPr id="35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2253" y="445501"/>
            <a:ext cx="6679689" cy="48471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700" b="1" cap="all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249068" y="2848305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882304" y="2848305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5249068" y="5428343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8882304" y="5428343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5128329" y="881991"/>
            <a:ext cx="6679689" cy="46314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l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5" name="Picture 14" descr="Flowserve_REV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32870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hoto,Title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lowserve_GRID_LtGr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28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18901" y="277955"/>
            <a:ext cx="4503912" cy="6300736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endParaRPr lang="en-US" dirty="0"/>
          </a:p>
        </p:txBody>
      </p:sp>
      <p:sp>
        <p:nvSpPr>
          <p:cNvPr id="29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025" y="3065728"/>
            <a:ext cx="6679689" cy="484715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600" b="1" cap="all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249068" y="1964150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882304" y="1964150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5249068" y="5428343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8882304" y="5428343"/>
            <a:ext cx="263634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buFontTx/>
              <a:buNone/>
              <a:defRPr sz="22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5088139" y="3558480"/>
            <a:ext cx="6679689" cy="46314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l">
              <a:buFontTx/>
              <a:buNone/>
              <a:defRPr sz="25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5" name="Picture 14" descr="Flowserve_REV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495"/>
            <a:ext cx="1252938" cy="49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94488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Photo,Title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lowserve_GRID_LtGr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28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821026" y="1202531"/>
            <a:ext cx="4503912" cy="5376159"/>
          </a:xfrm>
          <a:prstGeom prst="rect">
            <a:avLst/>
          </a:prstGeom>
        </p:spPr>
        <p:txBody>
          <a:bodyPr vert="horz" lIns="45720" tIns="22860" rIns="45720" bIns="22860"/>
          <a:lstStyle/>
          <a:p>
            <a:endParaRPr lang="en-US" dirty="0"/>
          </a:p>
        </p:txBody>
      </p:sp>
      <p:sp>
        <p:nvSpPr>
          <p:cNvPr id="29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42096" y="1467703"/>
            <a:ext cx="3142911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lnSpc>
                <a:spcPct val="100000"/>
              </a:lnSpc>
              <a:buFontTx/>
              <a:buNone/>
              <a:defRPr sz="18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616879" y="1502881"/>
            <a:ext cx="311736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lnSpc>
                <a:spcPct val="100000"/>
              </a:lnSpc>
              <a:buFontTx/>
              <a:buNone/>
              <a:defRPr sz="18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2096" y="5416188"/>
            <a:ext cx="3142911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lnSpc>
                <a:spcPct val="100000"/>
              </a:lnSpc>
              <a:buFontTx/>
              <a:buNone/>
              <a:defRPr sz="18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8616879" y="5416188"/>
            <a:ext cx="311736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lnSpc>
                <a:spcPct val="100000"/>
              </a:lnSpc>
              <a:buFontTx/>
              <a:buNone/>
              <a:defRPr sz="18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42096" y="3423977"/>
            <a:ext cx="3142911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lnSpc>
                <a:spcPct val="100000"/>
              </a:lnSpc>
              <a:buFontTx/>
              <a:buNone/>
              <a:defRPr sz="18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8616879" y="3459155"/>
            <a:ext cx="3117362" cy="721207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 algn="ctr">
              <a:lnSpc>
                <a:spcPct val="100000"/>
              </a:lnSpc>
              <a:buFontTx/>
              <a:buNone/>
              <a:defRPr sz="1800">
                <a:solidFill>
                  <a:srgbClr val="90847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821026" y="277955"/>
            <a:ext cx="4503912" cy="9245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21026" y="521278"/>
            <a:ext cx="4503912" cy="470364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ctr">
              <a:defRPr sz="3000" b="0" cap="none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539147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AD_Blank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94050" y="6663208"/>
            <a:ext cx="30711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 lIns="45720" tIns="22860" rIns="45720" bIns="22860"/>
          <a:lstStyle>
            <a:defPPr>
              <a:defRPr lang="en-US"/>
            </a:defPPr>
            <a:lvl1pPr marL="0" algn="ctr" defTabSz="914400" rtl="0" eaLnBrk="1" latinLnBrk="0" hangingPunct="1"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9144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560"/>
            <a:ext cx="1252938" cy="498742"/>
          </a:xfrm>
          <a:prstGeom prst="rect">
            <a:avLst/>
          </a:prstGeom>
        </p:spPr>
      </p:pic>
      <p:pic>
        <p:nvPicPr>
          <p:cNvPr id="8" name="Picture 7" descr="5771_Flowserve_Master_CAD1.png"/>
          <p:cNvPicPr>
            <a:picLocks noChangeAspect="1"/>
          </p:cNvPicPr>
          <p:nvPr userDrawn="1"/>
        </p:nvPicPr>
        <p:blipFill>
          <a:blip r:embed="rId3" cstate="email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1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113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57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serve_GRID_LtGray.jpg"/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7" name="Shape 190"/>
          <p:cNvSpPr/>
          <p:nvPr userDrawn="1"/>
        </p:nvSpPr>
        <p:spPr>
          <a:xfrm>
            <a:off x="11677850" y="6614866"/>
            <a:ext cx="320978" cy="267247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6012" y="6663208"/>
            <a:ext cx="307116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A81469F-7BE5-40CC-A8A5-544B599D7A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8" y="469560"/>
            <a:ext cx="1252938" cy="49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7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4" r:id="rId2"/>
    <p:sldLayoutId id="2147483714" r:id="rId3"/>
    <p:sldLayoutId id="2147483684" r:id="rId4"/>
    <p:sldLayoutId id="2147483703" r:id="rId5"/>
    <p:sldLayoutId id="2147483708" r:id="rId6"/>
    <p:sldLayoutId id="2147483677" r:id="rId7"/>
    <p:sldLayoutId id="2147483705" r:id="rId8"/>
    <p:sldLayoutId id="2147483706" r:id="rId9"/>
    <p:sldLayoutId id="2147483698" r:id="rId10"/>
    <p:sldLayoutId id="2147483713" r:id="rId11"/>
    <p:sldLayoutId id="2147483674" r:id="rId12"/>
    <p:sldLayoutId id="2147483676" r:id="rId13"/>
    <p:sldLayoutId id="2147483675" r:id="rId14"/>
    <p:sldLayoutId id="2147483688" r:id="rId15"/>
    <p:sldLayoutId id="2147483687" r:id="rId16"/>
    <p:sldLayoutId id="2147483711" r:id="rId17"/>
    <p:sldLayoutId id="2147483712" r:id="rId18"/>
    <p:sldLayoutId id="2147483689" r:id="rId19"/>
    <p:sldLayoutId id="2147483690" r:id="rId20"/>
    <p:sldLayoutId id="2147483709" r:id="rId21"/>
    <p:sldLayoutId id="2147483710" r:id="rId22"/>
    <p:sldLayoutId id="2147483691" r:id="rId23"/>
    <p:sldLayoutId id="2147483692" r:id="rId24"/>
    <p:sldLayoutId id="2147483693" r:id="rId25"/>
    <p:sldLayoutId id="2147483696" r:id="rId26"/>
    <p:sldLayoutId id="2147483697" r:id="rId27"/>
    <p:sldLayoutId id="2147483701" r:id="rId28"/>
    <p:sldLayoutId id="2147483700" r:id="rId2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slide" Target="slide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81469F-7BE5-40CC-A8A5-544B599D7AD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547690" y="3832866"/>
            <a:ext cx="9557341" cy="543113"/>
          </a:xfrm>
          <a:prstGeom prst="rect">
            <a:avLst/>
          </a:prstGeom>
        </p:spPr>
        <p:txBody>
          <a:bodyPr/>
          <a:lstStyle/>
          <a:p>
            <a:r>
              <a:rPr lang="en-US" b="1" cap="small" dirty="0">
                <a:solidFill>
                  <a:schemeClr val="bg1"/>
                </a:solidFill>
              </a:rPr>
              <a:t>FLOWSERVE NAF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90035" y="4621142"/>
            <a:ext cx="6826468" cy="635093"/>
          </a:xfrm>
          <a:prstGeom prst="rect">
            <a:avLst/>
          </a:prstGeom>
        </p:spPr>
        <p:txBody>
          <a:bodyPr/>
          <a:lstStyle>
            <a:lvl1pPr marL="228555" indent="-228555" algn="l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63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72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80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989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097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 smtClean="0">
                <a:solidFill>
                  <a:schemeClr val="bg1"/>
                </a:solidFill>
              </a:rPr>
              <a:t>Duball</a:t>
            </a:r>
            <a:r>
              <a:rPr lang="en-US" sz="3600" dirty="0" smtClean="0">
                <a:solidFill>
                  <a:schemeClr val="bg1"/>
                </a:solidFill>
              </a:rPr>
              <a:t> DL Product Presentation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468" y="111282"/>
            <a:ext cx="5174697" cy="665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95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102799" y="418071"/>
            <a:ext cx="92366" cy="323102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9826" y="479563"/>
            <a:ext cx="92503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SzTx/>
              <a:defRPr/>
            </a:pPr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NAF Duball DL?</a:t>
            </a:r>
          </a:p>
        </p:txBody>
      </p:sp>
      <p:sp>
        <p:nvSpPr>
          <p:cNvPr id="8" name="Rectangle 7"/>
          <p:cNvSpPr/>
          <p:nvPr/>
        </p:nvSpPr>
        <p:spPr>
          <a:xfrm>
            <a:off x="1626537" y="2002480"/>
            <a:ext cx="7264002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performance ball valve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or soft seated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bore, two piece body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Floating ball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1" t="7917" r="6133" b="5334"/>
          <a:stretch/>
        </p:blipFill>
        <p:spPr bwMode="auto">
          <a:xfrm>
            <a:off x="7216503" y="0"/>
            <a:ext cx="5567308" cy="676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791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102799" y="418071"/>
            <a:ext cx="92366" cy="323102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>
              <a:buClr>
                <a:srgbClr val="FF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28600" y="475518"/>
            <a:ext cx="11772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 Duball DL design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852070" y="31716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sv-SE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Condensed" pitchFamily="34" charset="0"/>
            </a:endParaRPr>
          </a:p>
        </p:txBody>
      </p:sp>
      <p:pic>
        <p:nvPicPr>
          <p:cNvPr id="16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5222" r="10255" b="7278"/>
          <a:stretch>
            <a:fillRect/>
          </a:stretch>
        </p:blipFill>
        <p:spPr bwMode="auto">
          <a:xfrm>
            <a:off x="1499394" y="737128"/>
            <a:ext cx="8910638" cy="608171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Rectangle 16"/>
          <p:cNvSpPr/>
          <p:nvPr/>
        </p:nvSpPr>
        <p:spPr>
          <a:xfrm>
            <a:off x="1266032" y="5754478"/>
            <a:ext cx="512763" cy="67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949583" y="939429"/>
            <a:ext cx="35514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Spring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loaded stem seal packing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risk for non-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emissions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atmosphere</a:t>
            </a:r>
            <a:endParaRPr lang="sv-SE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486104" y="1463937"/>
            <a:ext cx="936104" cy="1707679"/>
          </a:xfrm>
          <a:prstGeom prst="ellipse">
            <a:avLst/>
          </a:prstGeom>
          <a:noFill/>
          <a:ln w="19050" cmpd="sng">
            <a:solidFill>
              <a:srgbClr val="DA0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065827" y="2399440"/>
            <a:ext cx="34352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250°C/482°F 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it’s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standard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configuration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inventory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temperature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coverage</a:t>
            </a:r>
            <a:endParaRPr lang="en-US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486104" y="1867822"/>
            <a:ext cx="936104" cy="1159426"/>
          </a:xfrm>
          <a:prstGeom prst="ellipse">
            <a:avLst/>
          </a:prstGeom>
          <a:noFill/>
          <a:ln w="19050" cmpd="sng">
            <a:solidFill>
              <a:srgbClr val="DA0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64024" y="939429"/>
            <a:ext cx="46202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 actuator mounting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Turnex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actuator which provides a high performance, vibration resistant, compact valve package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Lower maintenance cost, better </a:t>
            </a:r>
            <a:r>
              <a:rPr lang="en-US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performance</a:t>
            </a:r>
            <a:endParaRPr lang="en-US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453656" y="2472049"/>
            <a:ext cx="2016224" cy="648072"/>
          </a:xfrm>
          <a:prstGeom prst="ellipse">
            <a:avLst/>
          </a:prstGeom>
          <a:noFill/>
          <a:ln w="19050" cmpd="sng">
            <a:solidFill>
              <a:srgbClr val="E523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266032" y="5393886"/>
            <a:ext cx="49631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lowout-proof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stem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long foot providing a high torque transmission with a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minimum mechanical backlash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Safe operation, better </a:t>
            </a:r>
            <a:r>
              <a:rPr lang="en-US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performance</a:t>
            </a:r>
            <a:endParaRPr lang="en-US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5084258" y="3067290"/>
            <a:ext cx="1660547" cy="648072"/>
          </a:xfrm>
          <a:prstGeom prst="ellipse">
            <a:avLst/>
          </a:prstGeom>
          <a:noFill/>
          <a:ln w="19050" cmpd="sng">
            <a:solidFill>
              <a:srgbClr val="E523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75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1" grpId="0"/>
      <p:bldP spid="22" grpId="0" animBg="1"/>
      <p:bldP spid="24" grpId="0"/>
      <p:bldP spid="25" grpId="0" animBg="1"/>
      <p:bldP spid="26" grpId="0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102799" y="418071"/>
            <a:ext cx="92366" cy="323102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>
              <a:buClr>
                <a:srgbClr val="FF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28600" y="475518"/>
            <a:ext cx="11772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 Duball DL design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852070" y="31716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sv-SE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Condensed" pitchFamily="34" charset="0"/>
            </a:endParaRPr>
          </a:p>
        </p:txBody>
      </p:sp>
      <p:pic>
        <p:nvPicPr>
          <p:cNvPr id="16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5222" r="10255" b="7278"/>
          <a:stretch>
            <a:fillRect/>
          </a:stretch>
        </p:blipFill>
        <p:spPr bwMode="auto">
          <a:xfrm>
            <a:off x="1499394" y="737128"/>
            <a:ext cx="8910638" cy="608171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Rectangle 16"/>
          <p:cNvSpPr/>
          <p:nvPr/>
        </p:nvSpPr>
        <p:spPr>
          <a:xfrm>
            <a:off x="1266032" y="5754478"/>
            <a:ext cx="512763" cy="67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7" t="19856" r="26187" b="4627"/>
          <a:stretch/>
        </p:blipFill>
        <p:spPr>
          <a:xfrm>
            <a:off x="7926264" y="2138745"/>
            <a:ext cx="1908638" cy="1776816"/>
          </a:xfrm>
          <a:prstGeom prst="rect">
            <a:avLst/>
          </a:prstGeom>
          <a:ln>
            <a:solidFill>
              <a:srgbClr val="DA0202"/>
            </a:solidFill>
          </a:ln>
        </p:spPr>
      </p:pic>
      <p:sp>
        <p:nvSpPr>
          <p:cNvPr id="29" name="Rectangle 28"/>
          <p:cNvSpPr/>
          <p:nvPr/>
        </p:nvSpPr>
        <p:spPr>
          <a:xfrm>
            <a:off x="4928599" y="3714663"/>
            <a:ext cx="2052228" cy="1930623"/>
          </a:xfrm>
          <a:prstGeom prst="rect">
            <a:avLst/>
          </a:prstGeom>
          <a:noFill/>
          <a:ln w="19050">
            <a:solidFill>
              <a:srgbClr val="E523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6954156" y="3027248"/>
            <a:ext cx="972108" cy="929198"/>
          </a:xfrm>
          <a:prstGeom prst="line">
            <a:avLst/>
          </a:prstGeom>
          <a:ln w="12700">
            <a:solidFill>
              <a:srgbClr val="DA02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28600" y="5618512"/>
            <a:ext cx="6566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ct val="30000"/>
              </a:spcBef>
              <a:buClr>
                <a:srgbClr val="FF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Unique Z-trim™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 that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minimizes cavitation and noise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has an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excellent control characteristic 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sz="16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Better working environment, lower maintenance cost for wear, better </a:t>
            </a:r>
            <a:r>
              <a:rPr lang="en-US" sz="16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performance</a:t>
            </a:r>
            <a:endParaRPr lang="en-US" sz="16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4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102799" y="418071"/>
            <a:ext cx="92366" cy="323102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>
              <a:buClr>
                <a:srgbClr val="FF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28600" y="475518"/>
            <a:ext cx="11772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 Duball DL design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852070" y="31716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sv-SE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Condensed" pitchFamily="34" charset="0"/>
            </a:endParaRPr>
          </a:p>
        </p:txBody>
      </p:sp>
      <p:pic>
        <p:nvPicPr>
          <p:cNvPr id="16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5222" r="10255" b="7278"/>
          <a:stretch>
            <a:fillRect/>
          </a:stretch>
        </p:blipFill>
        <p:spPr bwMode="auto">
          <a:xfrm>
            <a:off x="1499394" y="737128"/>
            <a:ext cx="8910638" cy="608171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Rectangle 16"/>
          <p:cNvSpPr/>
          <p:nvPr/>
        </p:nvSpPr>
        <p:spPr>
          <a:xfrm>
            <a:off x="1266032" y="5754478"/>
            <a:ext cx="512763" cy="67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854256" y="2009619"/>
            <a:ext cx="41469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Metal seats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rigid welded overlay of Alloy 6 or alternatively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metal encapsulated, reinforced PTFE seats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risk for non-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seat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damage</a:t>
            </a:r>
            <a:endParaRPr lang="sv-SE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744805" y="4128233"/>
            <a:ext cx="1109451" cy="1728192"/>
          </a:xfrm>
          <a:prstGeom prst="ellipse">
            <a:avLst/>
          </a:prstGeom>
          <a:noFill/>
          <a:ln w="19050" cmpd="sng">
            <a:solidFill>
              <a:srgbClr val="E523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347202" y="3618809"/>
            <a:ext cx="1109451" cy="1728192"/>
          </a:xfrm>
          <a:prstGeom prst="ellipse">
            <a:avLst/>
          </a:prstGeom>
          <a:noFill/>
          <a:ln w="19050" cmpd="sng">
            <a:solidFill>
              <a:srgbClr val="E523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4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102799" y="418071"/>
            <a:ext cx="92366" cy="323102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>
              <a:buClr>
                <a:srgbClr val="FF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28600" y="475518"/>
            <a:ext cx="11772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 Duball DL design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852070" y="31716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sv-SE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Condensed" pitchFamily="34" charset="0"/>
            </a:endParaRPr>
          </a:p>
        </p:txBody>
      </p:sp>
      <p:pic>
        <p:nvPicPr>
          <p:cNvPr id="16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5222" r="10255" b="7278"/>
          <a:stretch>
            <a:fillRect/>
          </a:stretch>
        </p:blipFill>
        <p:spPr bwMode="auto">
          <a:xfrm>
            <a:off x="1499394" y="737128"/>
            <a:ext cx="8910638" cy="608171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Rectangle 16"/>
          <p:cNvSpPr/>
          <p:nvPr/>
        </p:nvSpPr>
        <p:spPr>
          <a:xfrm>
            <a:off x="1266032" y="5754478"/>
            <a:ext cx="512763" cy="67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Text Box 51"/>
          <p:cNvSpPr txBox="1">
            <a:spLocks noChangeArrowheads="1"/>
          </p:cNvSpPr>
          <p:nvPr/>
        </p:nvSpPr>
        <p:spPr bwMode="auto">
          <a:xfrm>
            <a:off x="3736480" y="1198417"/>
            <a:ext cx="3076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SzTx/>
            </a:lvl1pPr>
            <a:lvl2pPr marL="742950" indent="-285750">
              <a:defRPr sz="1600">
                <a:latin typeface="Verdana" pitchFamily="34" charset="0"/>
              </a:defRPr>
            </a:lvl2pPr>
            <a:lvl3pPr marL="1143000" indent="-228600">
              <a:defRPr sz="1600">
                <a:latin typeface="Verdana" pitchFamily="34" charset="0"/>
              </a:defRPr>
            </a:lvl3pPr>
            <a:lvl4pPr marL="1600200" indent="-228600">
              <a:defRPr sz="1600">
                <a:latin typeface="Verdana" pitchFamily="34" charset="0"/>
              </a:defRPr>
            </a:lvl4pPr>
            <a:lvl5pPr marL="2057400" indent="-228600">
              <a:defRPr sz="16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9pPr>
          </a:lstStyle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Blow out proof stem</a:t>
            </a:r>
            <a:endParaRPr lang="sv-S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 Box 52"/>
          <p:cNvSpPr txBox="1">
            <a:spLocks noChangeArrowheads="1"/>
          </p:cNvSpPr>
          <p:nvPr/>
        </p:nvSpPr>
        <p:spPr bwMode="auto">
          <a:xfrm>
            <a:off x="1778795" y="5571916"/>
            <a:ext cx="2667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>
              <a:defRPr sz="1600">
                <a:latin typeface="Verdana" pitchFamily="34" charset="0"/>
              </a:defRPr>
            </a:lvl2pPr>
            <a:lvl3pPr marL="1143000" indent="-228600">
              <a:defRPr sz="1600">
                <a:latin typeface="Verdana" pitchFamily="34" charset="0"/>
              </a:defRPr>
            </a:lvl3pPr>
            <a:lvl4pPr marL="1600200" indent="-228600">
              <a:defRPr sz="1600">
                <a:latin typeface="Verdana" pitchFamily="34" charset="0"/>
              </a:defRPr>
            </a:lvl4pPr>
            <a:lvl5pPr marL="2057400" indent="-228600">
              <a:defRPr sz="16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latin typeface="Verdana" pitchFamily="34" charset="0"/>
              </a:defRPr>
            </a:lvl9pPr>
          </a:lstStyle>
          <a:p>
            <a:r>
              <a:rPr lang="en-GB" dirty="0"/>
              <a:t>Metal- or soft seated</a:t>
            </a:r>
            <a:endParaRPr lang="sv-SE" dirty="0"/>
          </a:p>
        </p:txBody>
      </p:sp>
      <p:sp>
        <p:nvSpPr>
          <p:cNvPr id="40" name="Text Box 53"/>
          <p:cNvSpPr txBox="1">
            <a:spLocks noChangeArrowheads="1"/>
          </p:cNvSpPr>
          <p:nvPr/>
        </p:nvSpPr>
        <p:spPr bwMode="auto">
          <a:xfrm>
            <a:off x="4445796" y="5938628"/>
            <a:ext cx="2916701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Floating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Ball, standard 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or Z-trim</a:t>
            </a:r>
            <a:endParaRPr lang="sv-SE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1" name="Text Box 54"/>
          <p:cNvSpPr txBox="1">
            <a:spLocks noChangeArrowheads="1"/>
          </p:cNvSpPr>
          <p:nvPr/>
        </p:nvSpPr>
        <p:spPr bwMode="auto">
          <a:xfrm>
            <a:off x="7638883" y="2036789"/>
            <a:ext cx="20411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algn="ctr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Spring loaded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Stem Packing 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(V-rings)</a:t>
            </a:r>
            <a:endParaRPr lang="sv-SE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1309701" y="2317776"/>
            <a:ext cx="182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Two-piece Off-centre</a:t>
            </a:r>
            <a:endParaRPr lang="sv-SE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3" name="Text Box 56"/>
          <p:cNvSpPr txBox="1">
            <a:spLocks noChangeArrowheads="1"/>
          </p:cNvSpPr>
          <p:nvPr/>
        </p:nvSpPr>
        <p:spPr bwMode="auto">
          <a:xfrm>
            <a:off x="2669680" y="1613484"/>
            <a:ext cx="2133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algn="ctr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Direct mounting</a:t>
            </a:r>
          </a:p>
          <a:p>
            <a:pPr algn="ctr" eaLnBrk="1" hangingPunct="1">
              <a:spcBef>
                <a:spcPct val="0"/>
              </a:spcBef>
              <a:buClr>
                <a:srgbClr val="FF0000"/>
              </a:buClr>
              <a:buSzTx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of </a:t>
            </a:r>
            <a:r>
              <a:rPr lang="en-GB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Turnex</a:t>
            </a:r>
            <a:endParaRPr lang="sv-SE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164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822784" y="1152944"/>
            <a:ext cx="5760640" cy="439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394700" y="5611812"/>
            <a:ext cx="18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sv-SE" sz="4000">
              <a:solidFill>
                <a:srgbClr val="E5233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686175" y="1503362"/>
            <a:ext cx="5791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defTabSz="9144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SzPct val="60000"/>
              <a:tabLst>
                <a:tab pos="2095500" algn="l"/>
              </a:tabLst>
              <a:defRPr/>
            </a:pPr>
            <a:endParaRPr lang="sv-SE" sz="240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 Condensed" pitchFamily="34" charset="0"/>
            </a:endParaRPr>
          </a:p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SzPct val="60000"/>
              <a:buFontTx/>
              <a:buChar char="•"/>
              <a:tabLst>
                <a:tab pos="2095500" algn="l"/>
              </a:tabLst>
              <a:defRPr/>
            </a:pPr>
            <a:endParaRPr lang="sv-SE" sz="240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 Condensed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443413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  <a:defRPr/>
            </a:pPr>
            <a:endParaRPr lang="sv-SE" sz="20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Condensed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2" t="4300" r="29584" b="50000"/>
          <a:stretch/>
        </p:blipFill>
        <p:spPr>
          <a:xfrm>
            <a:off x="1954924" y="1292116"/>
            <a:ext cx="4232713" cy="5235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6" t="16251" r="39799" b="62834"/>
          <a:stretch>
            <a:fillRect/>
          </a:stretch>
        </p:blipFill>
        <p:spPr bwMode="auto">
          <a:xfrm>
            <a:off x="7653338" y="1519237"/>
            <a:ext cx="3219450" cy="2390775"/>
          </a:xfrm>
          <a:prstGeom prst="rect">
            <a:avLst/>
          </a:prstGeom>
          <a:noFill/>
          <a:ln w="9525" algn="ctr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550444" y="3047603"/>
            <a:ext cx="1582737" cy="151288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60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>
            <a:stCxn id="11" idx="3"/>
            <a:endCxn id="10" idx="1"/>
          </p:cNvCxnSpPr>
          <p:nvPr/>
        </p:nvCxnSpPr>
        <p:spPr>
          <a:xfrm flipV="1">
            <a:off x="5133181" y="2714625"/>
            <a:ext cx="2520157" cy="108942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7572957" y="4042152"/>
            <a:ext cx="356239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R-PTFE V-rings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pPr marL="742950" lvl="1" indent="-285750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multistage seal, 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minimum risk for leakage</a:t>
            </a:r>
          </a:p>
          <a:p>
            <a:pPr marL="742950" lvl="1" indent="-285750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sv-S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250°C/482°F as standard</a:t>
            </a:r>
          </a:p>
          <a:p>
            <a:pPr marL="742950" lvl="1" indent="-285750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sv-S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sv-S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lso available in a fire safe version 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8394700" y="2976563"/>
            <a:ext cx="554955" cy="1152524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>
          <a:xfrm flipH="1" flipV="1">
            <a:off x="4950372" y="5021038"/>
            <a:ext cx="3047763" cy="460550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814691" y="435930"/>
            <a:ext cx="5917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sv-S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</a:t>
            </a:r>
            <a:r>
              <a:rPr lang="sv-SE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loaded</a:t>
            </a:r>
            <a:r>
              <a:rPr lang="sv-S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  <a:r>
              <a:rPr lang="sv-S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seal</a:t>
            </a:r>
            <a:r>
              <a:rPr lang="sv-S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packing</a:t>
            </a:r>
            <a:r>
              <a:rPr lang="sv-S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7176169" y="918587"/>
            <a:ext cx="3895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Wave spring, preload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no need for manual re-tightening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509495" y="1519237"/>
            <a:ext cx="977280" cy="664989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7722604" y="5547150"/>
            <a:ext cx="38668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thrust, anti-friction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washer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can take high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pressure and high cycle applications</a:t>
            </a:r>
            <a:endParaRPr lang="sv-S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21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4776" r="17113" b="7639"/>
          <a:stretch/>
        </p:blipFill>
        <p:spPr bwMode="auto">
          <a:xfrm>
            <a:off x="3827061" y="1057265"/>
            <a:ext cx="4030271" cy="484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20"/>
          <p:cNvSpPr/>
          <p:nvPr/>
        </p:nvSpPr>
        <p:spPr>
          <a:xfrm>
            <a:off x="5301032" y="4589154"/>
            <a:ext cx="792088" cy="867291"/>
          </a:xfrm>
          <a:prstGeom prst="ellipse">
            <a:avLst/>
          </a:prstGeom>
          <a:noFill/>
          <a:ln w="19050" cap="flat" cmpd="thickThin" algn="ctr">
            <a:solidFill>
              <a:srgbClr val="E5233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60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8129" y="5713982"/>
            <a:ext cx="148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Aft>
                <a:spcPct val="0"/>
              </a:spcAft>
              <a:buSzPct val="60000"/>
            </a:pPr>
            <a:r>
              <a:rPr lang="sv-SE" b="1" dirty="0" smtClean="0">
                <a:solidFill>
                  <a:prstClr val="black"/>
                </a:solidFill>
              </a:rPr>
              <a:t>Seat area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3313352" y="522180"/>
            <a:ext cx="55595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NAF Duball DL, standard seats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83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4" t="41416" r="24323" b="22667"/>
          <a:stretch/>
        </p:blipFill>
        <p:spPr bwMode="auto">
          <a:xfrm>
            <a:off x="3081391" y="2959000"/>
            <a:ext cx="6348139" cy="302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300160" y="2084193"/>
            <a:ext cx="4888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Lip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(part of the body) &gt;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Protects the seat and prevents the soft seat from plastic deformation under load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689904" y="2959000"/>
            <a:ext cx="1162113" cy="720080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3277935" y="1961082"/>
            <a:ext cx="4022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Extraction groove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&gt;Makes it easier to remove seat  even when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 has been used for  the most difficult media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220537" y="3038300"/>
            <a:ext cx="398760" cy="790931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465768" y="5908158"/>
            <a:ext cx="4772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Metal encapsulation</a:t>
            </a:r>
            <a:r>
              <a:rPr lang="sv-SE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Prevents 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soft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seat from 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plastic deformation 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under load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751771" y="4903216"/>
            <a:ext cx="938133" cy="948870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1774837" y="5797383"/>
            <a:ext cx="4084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Metal seats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rigid welded overlay of Alloy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 (min 2 mm) </a:t>
            </a:r>
            <a:endParaRPr lang="sv-S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575307" y="4039120"/>
            <a:ext cx="1874238" cy="1740958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539282" y="3907870"/>
            <a:ext cx="516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</a:pPr>
            <a:r>
              <a:rPr lang="sv-SE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Verdana" pitchFamily="34" charset="0"/>
              </a:rPr>
              <a:t>Ball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Verdana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89446" y="3973848"/>
            <a:ext cx="516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</a:pPr>
            <a:r>
              <a:rPr lang="sv-SE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Verdana" pitchFamily="34" charset="0"/>
              </a:rPr>
              <a:t>Ball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Verdan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56278" y="4333801"/>
            <a:ext cx="567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</a:pPr>
            <a:r>
              <a:rPr lang="sv-SE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Verdana" pitchFamily="34" charset="0"/>
              </a:rPr>
              <a:t>Seat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Verdan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20537" y="4347701"/>
            <a:ext cx="567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</a:pPr>
            <a:r>
              <a:rPr lang="sv-SE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Verdana" pitchFamily="34" charset="0"/>
              </a:rPr>
              <a:t>Seat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Verdan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36997" y="4162427"/>
            <a:ext cx="567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</a:pPr>
            <a:r>
              <a:rPr lang="sv-SE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Verdana" pitchFamily="34" charset="0"/>
              </a:rPr>
              <a:t>Body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Verdana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38206" y="4161435"/>
            <a:ext cx="567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SzPct val="60000"/>
            </a:pPr>
            <a:r>
              <a:rPr lang="sv-SE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Verdana" pitchFamily="34" charset="0"/>
              </a:rPr>
              <a:t>Body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Verdana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874" y="2546904"/>
            <a:ext cx="3024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Lip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(part of the body) &gt;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Protects the seat from erosion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575307" y="3131679"/>
            <a:ext cx="1453932" cy="620812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31" name="Rectangle 30"/>
          <p:cNvSpPr/>
          <p:nvPr/>
        </p:nvSpPr>
        <p:spPr>
          <a:xfrm>
            <a:off x="3960094" y="1029672"/>
            <a:ext cx="50113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Both seat designs are very rugged and rigid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&gt;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risk for non-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seat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damage</a:t>
            </a:r>
            <a:endParaRPr lang="sv-S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9144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sv-S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3311649" y="506452"/>
            <a:ext cx="55595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NAF Duball DL, standard seats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11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822784" y="1152944"/>
            <a:ext cx="5760640" cy="439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13499" r="66837" b="70471"/>
          <a:stretch/>
        </p:blipFill>
        <p:spPr bwMode="auto">
          <a:xfrm>
            <a:off x="2390535" y="1152945"/>
            <a:ext cx="1711383" cy="1248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049623" y="460446"/>
            <a:ext cx="6218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>
                <a:solidFill>
                  <a:srgbClr val="FF0000"/>
                </a:solidFill>
              </a:rPr>
              <a:t>M</a:t>
            </a:r>
            <a:r>
              <a:rPr lang="sv-SE" sz="2800" b="1" dirty="0" smtClean="0">
                <a:solidFill>
                  <a:srgbClr val="FF0000"/>
                </a:solidFill>
              </a:rPr>
              <a:t>etal </a:t>
            </a:r>
            <a:r>
              <a:rPr lang="sv-SE" sz="2800" b="1" dirty="0" err="1" smtClean="0">
                <a:solidFill>
                  <a:srgbClr val="FF0000"/>
                </a:solidFill>
              </a:rPr>
              <a:t>seat</a:t>
            </a:r>
            <a:r>
              <a:rPr lang="sv-SE" sz="2800" b="1" dirty="0" smtClean="0">
                <a:solidFill>
                  <a:srgbClr val="FF0000"/>
                </a:solidFill>
              </a:rPr>
              <a:t>, </a:t>
            </a:r>
            <a:r>
              <a:rPr lang="sv-SE" sz="2800" b="1" dirty="0" err="1" smtClean="0">
                <a:solidFill>
                  <a:srgbClr val="FF0000"/>
                </a:solidFill>
              </a:rPr>
              <a:t>optional</a:t>
            </a:r>
            <a:r>
              <a:rPr lang="sv-SE" sz="2800" b="1" dirty="0" smtClean="0">
                <a:solidFill>
                  <a:srgbClr val="FF0000"/>
                </a:solidFill>
              </a:rPr>
              <a:t> </a:t>
            </a:r>
            <a:r>
              <a:rPr lang="sv-SE" sz="2800" b="1" dirty="0" err="1" smtClean="0">
                <a:solidFill>
                  <a:srgbClr val="FF0000"/>
                </a:solidFill>
              </a:rPr>
              <a:t>configurations</a:t>
            </a:r>
            <a:r>
              <a:rPr lang="sv-SE" sz="2800" b="1" dirty="0" smtClean="0">
                <a:solidFill>
                  <a:srgbClr val="FF0000"/>
                </a:solidFill>
              </a:rPr>
              <a:t>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1963" y="1453944"/>
            <a:ext cx="6303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Scraper seat-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be used when media has a tendency to stick to the surface of ball and seat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3352" y="2823762"/>
            <a:ext cx="6697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Sealed seat-  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Prevents media from build-up behind the seat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Unique solution for crystallizing media.</a:t>
            </a:r>
            <a:endParaRPr lang="sv-S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1963" y="4115994"/>
            <a:ext cx="6578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Spring loaded seat-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O-ring or wave spring loaded seat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maintain a high tightness at differential pressures below 0,5 bar.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3249" y="5403692"/>
            <a:ext cx="6617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v-SE" b="1" dirty="0" smtClean="0"/>
              <a:t>Locked seat rings- 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Seat locking is prepared on all valves. Locked seats reduced torque increase as a result of media build-up behind seats and on steam applications.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29529" r="66837" b="52239"/>
          <a:stretch/>
        </p:blipFill>
        <p:spPr bwMode="auto">
          <a:xfrm>
            <a:off x="2390536" y="2377317"/>
            <a:ext cx="1711382" cy="141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48583" r="66837" b="33875"/>
          <a:stretch/>
        </p:blipFill>
        <p:spPr bwMode="auto">
          <a:xfrm>
            <a:off x="2390536" y="3866692"/>
            <a:ext cx="1781368" cy="1421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66317" r="66837" b="16334"/>
          <a:stretch/>
        </p:blipFill>
        <p:spPr bwMode="auto">
          <a:xfrm>
            <a:off x="2399583" y="5165798"/>
            <a:ext cx="1772321" cy="1399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24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822784" y="1152944"/>
            <a:ext cx="5760640" cy="439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496915" y="495453"/>
            <a:ext cx="46618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err="1" smtClean="0">
                <a:solidFill>
                  <a:srgbClr val="FF0000"/>
                </a:solidFill>
              </a:rPr>
              <a:t>Fire</a:t>
            </a:r>
            <a:r>
              <a:rPr lang="sv-SE" sz="2800" b="1" dirty="0" smtClean="0">
                <a:solidFill>
                  <a:srgbClr val="FF0000"/>
                </a:solidFill>
              </a:rPr>
              <a:t> </a:t>
            </a:r>
            <a:r>
              <a:rPr lang="sv-SE" sz="2800" b="1" dirty="0" err="1" smtClean="0">
                <a:solidFill>
                  <a:srgbClr val="FF0000"/>
                </a:solidFill>
              </a:rPr>
              <a:t>safe</a:t>
            </a:r>
            <a:r>
              <a:rPr lang="sv-SE" sz="2800" b="1" dirty="0" smtClean="0">
                <a:solidFill>
                  <a:srgbClr val="FF0000"/>
                </a:solidFill>
              </a:rPr>
              <a:t> </a:t>
            </a:r>
            <a:r>
              <a:rPr lang="sv-SE" sz="2800" b="1" dirty="0" err="1" smtClean="0">
                <a:solidFill>
                  <a:srgbClr val="FF0000"/>
                </a:solidFill>
              </a:rPr>
              <a:t>stem</a:t>
            </a:r>
            <a:r>
              <a:rPr lang="sv-SE" sz="2800" b="1" dirty="0" smtClean="0">
                <a:solidFill>
                  <a:srgbClr val="FF0000"/>
                </a:solidFill>
              </a:rPr>
              <a:t> </a:t>
            </a:r>
            <a:r>
              <a:rPr lang="sv-SE" sz="2800" b="1" dirty="0" err="1" smtClean="0">
                <a:solidFill>
                  <a:srgbClr val="FF0000"/>
                </a:solidFill>
              </a:rPr>
              <a:t>seal</a:t>
            </a:r>
            <a:r>
              <a:rPr lang="sv-SE" sz="2800" b="1" dirty="0" smtClean="0">
                <a:solidFill>
                  <a:srgbClr val="FF0000"/>
                </a:solidFill>
              </a:rPr>
              <a:t> design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2" t="4300" r="29584" b="50000"/>
          <a:stretch/>
        </p:blipFill>
        <p:spPr>
          <a:xfrm>
            <a:off x="1195185" y="1961373"/>
            <a:ext cx="2926878" cy="36204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9" t="3955" r="42217" b="9173"/>
          <a:stretch/>
        </p:blipFill>
        <p:spPr bwMode="auto">
          <a:xfrm>
            <a:off x="7955640" y="2055626"/>
            <a:ext cx="2106123" cy="31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0" t="3998" r="41525" b="8946"/>
          <a:stretch/>
        </p:blipFill>
        <p:spPr bwMode="auto">
          <a:xfrm>
            <a:off x="4875645" y="2027959"/>
            <a:ext cx="2109187" cy="319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679684" y="2888398"/>
            <a:ext cx="15121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R-PTFE V-rings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4875645" y="5506846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PTFE body seal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047886" y="4791930"/>
            <a:ext cx="171450" cy="7920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>
            <a:off x="6443472" y="3627280"/>
            <a:ext cx="144016" cy="516578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9" name="Left Brace 18"/>
          <p:cNvSpPr/>
          <p:nvPr/>
        </p:nvSpPr>
        <p:spPr>
          <a:xfrm rot="10800000">
            <a:off x="9527159" y="3719324"/>
            <a:ext cx="117727" cy="473286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10061763" y="3179911"/>
            <a:ext cx="14990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Graphite ring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9400338" y="3518465"/>
            <a:ext cx="661425" cy="12742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7933886" y="5506846"/>
            <a:ext cx="2649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Graphite body seal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8106127" y="4791930"/>
            <a:ext cx="171450" cy="7920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874752" y="1623578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Standard design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001854" y="1622819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Fire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safe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design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10119989" y="3955967"/>
            <a:ext cx="15121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R-PTFE V-rings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06968" y="3211564"/>
            <a:ext cx="1944216" cy="2015037"/>
          </a:xfrm>
          <a:prstGeom prst="rect">
            <a:avLst/>
          </a:prstGeom>
          <a:noFill/>
          <a:ln w="12700">
            <a:solidFill>
              <a:srgbClr val="DA0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3851184" y="3771621"/>
            <a:ext cx="1440160" cy="447461"/>
          </a:xfrm>
          <a:prstGeom prst="straightConnector1">
            <a:avLst/>
          </a:prstGeom>
          <a:ln w="12700">
            <a:solidFill>
              <a:srgbClr val="E5233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9644886" y="4055165"/>
            <a:ext cx="475104" cy="22208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6587488" y="3497972"/>
            <a:ext cx="422909" cy="38759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12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0" grpId="0"/>
      <p:bldP spid="22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652374" y="1553052"/>
            <a:ext cx="5760640" cy="439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3" r="44268" b="13965"/>
          <a:stretch/>
        </p:blipFill>
        <p:spPr bwMode="auto">
          <a:xfrm>
            <a:off x="8549860" y="1640937"/>
            <a:ext cx="2056945" cy="343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9" t="3955" r="42217" b="9173"/>
          <a:stretch/>
        </p:blipFill>
        <p:spPr bwMode="auto">
          <a:xfrm>
            <a:off x="2238944" y="1779259"/>
            <a:ext cx="2106123" cy="31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5190" y="1324018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Before </a:t>
            </a: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burn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2888" y="1440705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After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burn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3795342" y="3481601"/>
            <a:ext cx="144016" cy="427566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68820" y="3406110"/>
            <a:ext cx="28506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R-PTFE V-rings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pPr marL="742950" lvl="1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“pre-burn”, multistage seal</a:t>
            </a:r>
          </a:p>
          <a:p>
            <a:pPr marL="742950" lvl="1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minimum risk for</a:t>
            </a:r>
          </a:p>
          <a:p>
            <a:pPr lvl="1" eaLnBrk="1" hangingPunct="1">
              <a:spcBef>
                <a:spcPct val="0"/>
              </a:spcBef>
              <a:buClr>
                <a:srgbClr val="FF0000"/>
              </a:buClr>
              <a:buSzTx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leakage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443188" y="2084932"/>
            <a:ext cx="2549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Graphite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pPr marL="742950" lvl="1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“After-burn” seal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662270" y="2657186"/>
            <a:ext cx="517773" cy="8338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419510" y="3421497"/>
            <a:ext cx="22427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Metal-to-metal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pPr marL="742950" lvl="1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Secondary “after-burn” seal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410353" y="4353184"/>
            <a:ext cx="769690" cy="18002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89877" y="5271060"/>
            <a:ext cx="797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Unique fire safe stem seal design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risk for non-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emissions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atmosphere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during</a:t>
            </a:r>
            <a:r>
              <a:rPr lang="sv-SE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normal </a:t>
            </a:r>
            <a:r>
              <a:rPr lang="sv-SE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operation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 spring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loaded</a:t>
            </a:r>
            <a:r>
              <a:rPr lang="sv-SE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R-PTFE v-rings in combination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with</a:t>
            </a:r>
            <a:r>
              <a:rPr lang="sv-SE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graphite</a:t>
            </a:r>
            <a:endParaRPr lang="sv-SE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496915" y="495453"/>
            <a:ext cx="29225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Fire safe design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4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822784" y="1152944"/>
            <a:ext cx="5760640" cy="439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7" t="18759" r="35317" b="22315"/>
          <a:stretch/>
        </p:blipFill>
        <p:spPr bwMode="auto">
          <a:xfrm>
            <a:off x="1821812" y="1628800"/>
            <a:ext cx="308687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83769" y="1290246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Before </a:t>
            </a: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burn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04688" y="1271568"/>
            <a:ext cx="1453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After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burn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0" t="15703" r="38243" b="22141"/>
          <a:stretch/>
        </p:blipFill>
        <p:spPr bwMode="auto">
          <a:xfrm>
            <a:off x="6628623" y="1776713"/>
            <a:ext cx="2826437" cy="2713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63689" y="4509120"/>
            <a:ext cx="21602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Ball seals against seat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483769" y="2790908"/>
            <a:ext cx="914563" cy="169953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32479" y="4562450"/>
            <a:ext cx="25922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Ball seals metal-to-metal against body lip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412600" y="2474218"/>
            <a:ext cx="1224136" cy="208823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496915" y="495453"/>
            <a:ext cx="29225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Fire safe design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4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78182" y="1551801"/>
            <a:ext cx="72728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00000"/>
            </a:pPr>
            <a:r>
              <a:rPr lang="sv-S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Body  materials, standard:</a:t>
            </a:r>
          </a:p>
          <a:p>
            <a:pPr>
              <a:buClr>
                <a:schemeClr val="accent2"/>
              </a:buClr>
              <a:buSzPct val="100000"/>
            </a:pP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CF8M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(stainless 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steel), WCB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(carbon steel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>
              <a:buClr>
                <a:schemeClr val="accent2"/>
              </a:buClr>
              <a:buSzPct val="100000"/>
            </a:pPr>
            <a:endParaRPr lang="sv-S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sv-S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Ball </a:t>
            </a:r>
            <a:r>
              <a:rPr lang="sv-S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material/</a:t>
            </a:r>
            <a:r>
              <a:rPr lang="sv-SE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coatings</a:t>
            </a:r>
            <a:r>
              <a:rPr lang="sv-S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standard:</a:t>
            </a:r>
          </a:p>
          <a:p>
            <a:pPr>
              <a:buClr>
                <a:schemeClr val="accent2"/>
              </a:buClr>
              <a:buSzPct val="100000"/>
            </a:pP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CF8M, 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CF8M+hard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chrome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CF8M+Alloy 6, CF8M+electroless nickel, solid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Alloy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6</a:t>
            </a:r>
            <a:endParaRPr lang="sv-S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endParaRPr lang="sv-S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sv-SE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Optional</a:t>
            </a:r>
            <a:r>
              <a:rPr lang="sv-S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materials 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(on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request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), </a:t>
            </a:r>
            <a:r>
              <a:rPr lang="sv-SE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examples</a:t>
            </a:r>
            <a:r>
              <a:rPr lang="sv-S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CF8,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CG8M,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CF3M, CG3M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Duplex EN 1.4470,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CW-12MW (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Hastelloy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),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904L,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M35-1 (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Monel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), CK3MCuN (254SMO),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itanium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B367 Grade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C2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3313814" y="534045"/>
            <a:ext cx="36391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Duball DL, materials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30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4" descr="T:\Duball DL\Duball DL med Automax-don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0" r="22226" b="3627"/>
          <a:stretch/>
        </p:blipFill>
        <p:spPr bwMode="auto">
          <a:xfrm>
            <a:off x="9163248" y="1169468"/>
            <a:ext cx="2802214" cy="53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05" descr="Duball_airblock_white_left retoucherad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6" t="1" r="-1153" b="2121"/>
          <a:stretch/>
        </p:blipFill>
        <p:spPr bwMode="auto">
          <a:xfrm>
            <a:off x="1565846" y="1675109"/>
            <a:ext cx="4549610" cy="469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4852112" y="1493942"/>
            <a:ext cx="36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/>
              <a:t>Direct actuator mounting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err="1"/>
              <a:t>Turnex</a:t>
            </a:r>
            <a:r>
              <a:rPr lang="en-US" dirty="0"/>
              <a:t> actuator which provides a high performance, vibration resistant, compact valve </a:t>
            </a:r>
            <a:r>
              <a:rPr lang="en-US" dirty="0" smtClean="0"/>
              <a:t>package</a:t>
            </a:r>
            <a:endParaRPr lang="en-US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115456" y="4230223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/>
              <a:t>ISO 5211 mounting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err="1" smtClean="0"/>
              <a:t>Automax</a:t>
            </a:r>
            <a:r>
              <a:rPr lang="en-US" dirty="0" smtClean="0"/>
              <a:t> Supernova </a:t>
            </a:r>
            <a:r>
              <a:rPr lang="en-US" dirty="0"/>
              <a:t>actuator which provides a </a:t>
            </a:r>
            <a:r>
              <a:rPr lang="en-US" dirty="0" smtClean="0"/>
              <a:t>cost </a:t>
            </a:r>
            <a:r>
              <a:rPr lang="en-US" dirty="0" err="1" smtClean="0"/>
              <a:t>effectiv</a:t>
            </a:r>
            <a:r>
              <a:rPr lang="en-US" dirty="0" smtClean="0"/>
              <a:t> package for automated on-off </a:t>
            </a:r>
            <a:endParaRPr lang="en-US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3496915" y="495453"/>
            <a:ext cx="39982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Duball DL, automation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5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228599" y="499161"/>
            <a:ext cx="11707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Duball DL, some typical applications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4855" y="1201730"/>
            <a:ext cx="11067393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ball </a:t>
            </a:r>
            <a:r>
              <a:rPr lang="sv-S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valve </a:t>
            </a:r>
            <a:r>
              <a:rPr lang="sv-SE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on all type of digesters in a pulp plant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Pulp line applications in the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fiberline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washing, screening and  bleaching areas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White, black and green liqour applications in the chemical recovery area of a pulp plant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and steam applications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separation applications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with fibers or slurries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PVC and other polymer applications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Mud 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applications in waste water </a:t>
            </a:r>
            <a:r>
              <a:rPr lang="en-GB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plants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where a high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 in combination with dual tightness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704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05" descr="Duball_airblock_white_left retoucherad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76" b="2121"/>
          <a:stretch/>
        </p:blipFill>
        <p:spPr bwMode="auto">
          <a:xfrm>
            <a:off x="8111269" y="908720"/>
            <a:ext cx="3851920" cy="516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496915" y="495453"/>
            <a:ext cx="26997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NAF Duball DL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Rectangle 30"/>
          <p:cNvSpPr>
            <a:spLocks noChangeArrowheads="1"/>
          </p:cNvSpPr>
          <p:nvPr/>
        </p:nvSpPr>
        <p:spPr bwMode="auto">
          <a:xfrm>
            <a:off x="1126405" y="1192847"/>
            <a:ext cx="7990299" cy="5355312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00000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Material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	 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CF8M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WCB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 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	(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Duplex,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Hastelloy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etc.)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	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Sizes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		 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DN25-DN400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 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	</a:t>
            </a:r>
            <a:r>
              <a:rPr lang="sv-S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ANSI </a:t>
            </a: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1” – 16”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				  </a:t>
            </a:r>
            <a:endParaRPr lang="en-GB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		Full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bore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Pressure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class:	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PN10-PN40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 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	ANSI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 150 &amp; 300</a:t>
            </a:r>
          </a:p>
          <a:p>
            <a:pPr>
              <a:buClr>
                <a:schemeClr val="accent2"/>
              </a:buClr>
              <a:buSzPct val="100000"/>
            </a:pP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Tightness class: 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PTFE-seats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EN 12266-1:2012, rate A 		  	      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		 		ISO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5208, rate A)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 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Metal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seats: EN 60534-4, Class V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	       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ANSI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FCI 70-2, Class V</a:t>
            </a:r>
          </a:p>
          <a:p>
            <a:pPr>
              <a:buClr>
                <a:schemeClr val="accent2"/>
              </a:buClr>
              <a:buSzPct val="100000"/>
            </a:pP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Connection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	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Flanges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Temperature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	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30 - 250°C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  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-22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- 482°F</a:t>
            </a:r>
          </a:p>
        </p:txBody>
      </p:sp>
    </p:spTree>
    <p:extLst>
      <p:ext uri="{BB962C8B-B14F-4D97-AF65-F5344CB8AC3E}">
        <p14:creationId xmlns:p14="http://schemas.microsoft.com/office/powerpoint/2010/main" val="151077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T:\3D Rendered pictures\Duball_DL uppifra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219" y="2698741"/>
            <a:ext cx="4057571" cy="405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568961" y="428023"/>
            <a:ext cx="6375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sv-SE" sz="2800" b="1" dirty="0" smtClean="0">
                <a:solidFill>
                  <a:srgbClr val="FF0000"/>
                </a:solidFill>
              </a:rPr>
              <a:t>NAF Duball DL + NAF </a:t>
            </a:r>
            <a:r>
              <a:rPr lang="sv-SE" sz="2800" b="1" dirty="0" err="1" smtClean="0">
                <a:solidFill>
                  <a:srgbClr val="FF0000"/>
                </a:solidFill>
              </a:rPr>
              <a:t>Trunnball</a:t>
            </a:r>
            <a:r>
              <a:rPr lang="sv-SE" sz="2800" b="1" dirty="0" smtClean="0">
                <a:solidFill>
                  <a:srgbClr val="FF0000"/>
                </a:solidFill>
              </a:rPr>
              <a:t> DL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T:\Bilder (NEW)\1.Product images\NAF-Trunnball DL\Trunnball med Z-trim uppifran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3411" r="15454" b="8361"/>
          <a:stretch/>
        </p:blipFill>
        <p:spPr bwMode="auto">
          <a:xfrm>
            <a:off x="8434315" y="2698741"/>
            <a:ext cx="3547478" cy="4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07854" y="961522"/>
            <a:ext cx="5826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complete range of NAF flanged full port ball valves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42914" y="5705768"/>
            <a:ext cx="2592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NAF Duball DL, </a:t>
            </a:r>
            <a:r>
              <a:rPr lang="sv-SE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f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loating ball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9494" y="5692372"/>
            <a:ext cx="2253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NAF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Trunnball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DL, </a:t>
            </a:r>
            <a:r>
              <a:rPr lang="sv-SE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runnion </a:t>
            </a:r>
            <a:r>
              <a:rPr lang="sv-SE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m</a:t>
            </a:r>
            <a:r>
              <a:rPr lang="sv-S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ounted ball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1084" y="2835902"/>
            <a:ext cx="1624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Maximum </a:t>
            </a:r>
            <a:r>
              <a:rPr lang="sv-S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allowed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dp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" t="36893" r="2096" b="41810"/>
          <a:stretch/>
        </p:blipFill>
        <p:spPr bwMode="auto">
          <a:xfrm>
            <a:off x="520262" y="1296520"/>
            <a:ext cx="11288110" cy="15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46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32764" y="1736553"/>
            <a:ext cx="95124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ased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one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sv-SE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most</a:t>
            </a:r>
            <a:r>
              <a:rPr lang="sv-S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proven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metal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seated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ball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valve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designs in the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world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(&gt;50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000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units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sold) </a:t>
            </a:r>
            <a:r>
              <a:rPr lang="sv-SE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Safe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investment </a:t>
            </a: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tate-of-the-art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spring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loaded stem seal packing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that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guarantees a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long maintenance-free and safe operation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automated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on-off and control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service 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risk for 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non-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emissions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atmosphere</a:t>
            </a:r>
            <a:endParaRPr lang="sv-SE" sz="2000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With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 PTFE V-ring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stem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seal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the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valve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can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take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applications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up</a:t>
            </a:r>
            <a:r>
              <a:rPr lang="sv-S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250°C/482°F 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sv-S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it’s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standard </a:t>
            </a:r>
            <a:r>
              <a:rPr lang="sv-S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configuration</a:t>
            </a:r>
            <a:r>
              <a:rPr lang="sv-S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inventory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need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temperature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coverage</a:t>
            </a: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Unique fire safe stem seal design</a:t>
            </a:r>
            <a:r>
              <a:rPr lang="sv-S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risk for non-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emissions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atmosphere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during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normal operation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spring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loaded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R-PTFE v-rings in combination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graphite</a:t>
            </a:r>
            <a:endParaRPr lang="sv-SE" sz="2000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Direct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actuator mounting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capabilities of the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Turnex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actuator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which provides a high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performance, vibration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resistant, compact valve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package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Lower maintenance cost, </a:t>
            </a:r>
            <a:r>
              <a:rPr lang="en-US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better </a:t>
            </a:r>
            <a:r>
              <a:rPr lang="en-US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</a:t>
            </a:r>
            <a:r>
              <a:rPr lang="en-US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performance</a:t>
            </a:r>
            <a:endParaRPr lang="en-US" sz="2000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83140" y="507853"/>
            <a:ext cx="90621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SzTx/>
              <a:defRPr/>
            </a:pPr>
            <a:r>
              <a:rPr lang="sv-SE" sz="2800" b="1" dirty="0">
                <a:solidFill>
                  <a:srgbClr val="FF0000"/>
                </a:solidFill>
              </a:rPr>
              <a:t>Summary of features and benefits of </a:t>
            </a:r>
          </a:p>
          <a:p>
            <a:pPr algn="ctr">
              <a:spcBef>
                <a:spcPct val="0"/>
              </a:spcBef>
              <a:buSzTx/>
              <a:defRPr/>
            </a:pPr>
            <a:r>
              <a:rPr lang="sv-SE" sz="2800" b="1" dirty="0" smtClean="0">
                <a:solidFill>
                  <a:srgbClr val="FF0000"/>
                </a:solidFill>
              </a:rPr>
              <a:t>NAF Duball </a:t>
            </a:r>
            <a:r>
              <a:rPr lang="sv-SE" sz="2800" b="1" dirty="0">
                <a:solidFill>
                  <a:srgbClr val="FF0000"/>
                </a:solidFill>
              </a:rPr>
              <a:t>DL</a:t>
            </a:r>
          </a:p>
        </p:txBody>
      </p:sp>
    </p:spTree>
    <p:extLst>
      <p:ext uri="{BB962C8B-B14F-4D97-AF65-F5344CB8AC3E}">
        <p14:creationId xmlns:p14="http://schemas.microsoft.com/office/powerpoint/2010/main" val="1529493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120167" y="1662425"/>
            <a:ext cx="1018017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Sturdy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blowout-proof stem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long foot providing a high torque transmission with a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minimum mechanical backlash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Safe operation, better control </a:t>
            </a:r>
            <a:r>
              <a:rPr lang="en-US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performance</a:t>
            </a: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Unique Z-trim™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option that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minimizes cavitation and noise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has an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excellent control characteristic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Better working environment, lower maintenance cost for wear, better control performance</a:t>
            </a:r>
            <a:endParaRPr lang="en-US" sz="2000" b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extreme size range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DN25/1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up to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DN400/16” </a:t>
            </a:r>
            <a:r>
              <a:rPr lang="sv-SE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Cover the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majority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floating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ball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valve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applications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a plant</a:t>
            </a:r>
            <a:endParaRPr lang="en-US" sz="20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asy-to-service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arrangement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due to the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offcenter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joint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face of the valve body, which allows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easy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replacement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of the ball and seals, without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need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removing the stem and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actuator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time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for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maintenance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plant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20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etal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seats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rigid welded overlay of Alloy 6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 alternatively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metal encapsulated, reinforced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PTFE seats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Minimized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risk for non-</a:t>
            </a:r>
            <a:r>
              <a:rPr lang="sv-SE" sz="2000" i="1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planned</a:t>
            </a:r>
            <a:r>
              <a:rPr lang="sv-SE" sz="20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plant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downtime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seat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damage</a:t>
            </a:r>
            <a:endParaRPr lang="sv-SE" sz="2000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ide range of optional versions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Flexible, covers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virtually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all </a:t>
            </a:r>
            <a:r>
              <a:rPr lang="sv-SE" sz="2000" i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needs</a:t>
            </a:r>
            <a:r>
              <a:rPr lang="sv-SE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20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83140" y="507853"/>
            <a:ext cx="90621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SzTx/>
              <a:defRPr/>
            </a:pPr>
            <a:r>
              <a:rPr lang="sv-SE" sz="2800" b="1" dirty="0">
                <a:solidFill>
                  <a:srgbClr val="FF0000"/>
                </a:solidFill>
              </a:rPr>
              <a:t>Summary of features and benefits of </a:t>
            </a:r>
          </a:p>
          <a:p>
            <a:pPr algn="ctr">
              <a:spcBef>
                <a:spcPct val="0"/>
              </a:spcBef>
              <a:buSzTx/>
              <a:defRPr/>
            </a:pPr>
            <a:r>
              <a:rPr lang="sv-SE" sz="2800" b="1" dirty="0" smtClean="0">
                <a:solidFill>
                  <a:srgbClr val="FF0000"/>
                </a:solidFill>
              </a:rPr>
              <a:t>NAF Duball </a:t>
            </a:r>
            <a:r>
              <a:rPr lang="sv-SE" sz="2800" b="1" dirty="0">
                <a:solidFill>
                  <a:srgbClr val="FF0000"/>
                </a:solidFill>
              </a:rPr>
              <a:t>DL</a:t>
            </a:r>
          </a:p>
        </p:txBody>
      </p:sp>
    </p:spTree>
    <p:extLst>
      <p:ext uri="{BB962C8B-B14F-4D97-AF65-F5344CB8AC3E}">
        <p14:creationId xmlns:p14="http://schemas.microsoft.com/office/powerpoint/2010/main" val="2082763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28600" y="500296"/>
            <a:ext cx="11719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SzTx/>
              <a:defRPr/>
            </a:pPr>
            <a:r>
              <a:rPr lang="sv-SE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and our other rotary control valves . .</a:t>
            </a:r>
            <a:endParaRPr lang="sv-SE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230" descr="Torex_white_left shadow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002" y="2819879"/>
            <a:ext cx="2952942" cy="3456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8" name="Picture 1231" descr="Setball_airblock_white_left_small_shadow copy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607" y="3198942"/>
            <a:ext cx="2793636" cy="29864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657256" y="1552764"/>
            <a:ext cx="259228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Trunnball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DL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performance, trunnion mounted ball valve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DN150/6”-DN900/36”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PN10-PN40/ANSI </a:t>
            </a: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Class 150 and 300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51341" y="1110123"/>
            <a:ext cx="2376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Torex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performance, triple offset</a:t>
            </a:r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butterfly valve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DN80/3”-DN700/28”, </a:t>
            </a:r>
            <a:r>
              <a:rPr lang="sv-SE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wafer&amp;lug</a:t>
            </a: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style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PN10-PN40/ANSI </a:t>
            </a: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Class 150 and 300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515943" y="1429653"/>
            <a:ext cx="330673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Setball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</a:t>
            </a:r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performance, V-port, segmented ball </a:t>
            </a: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valve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Wafer, Flanged, SF and MC-pulp versions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DN25/1”-DN500/20”</a:t>
            </a:r>
          </a:p>
          <a:p>
            <a:pPr marL="171450" indent="-17145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PN10-PN40/ANSI </a:t>
            </a:r>
            <a:r>
              <a:rPr lang="sv-S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Class 150 and 300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6" name="Picture 2" descr="T:\Trunnball DL\Trunnball DN800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" t="288" r="-562" b="-288"/>
          <a:stretch/>
        </p:blipFill>
        <p:spPr bwMode="auto">
          <a:xfrm>
            <a:off x="1344293" y="3072204"/>
            <a:ext cx="3218213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656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/>
        </p:nvSpPr>
        <p:spPr bwMode="auto">
          <a:xfrm>
            <a:off x="3217767" y="624430"/>
            <a:ext cx="59881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</a:pPr>
            <a:r>
              <a:rPr lang="sv-SE" sz="2800" b="1" dirty="0" smtClean="0">
                <a:solidFill>
                  <a:srgbClr val="FF0000"/>
                </a:solidFill>
              </a:rPr>
              <a:t>Appendix 1: Duball  v.s. Duball DL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2695"/>
              </p:ext>
            </p:extLst>
          </p:nvPr>
        </p:nvGraphicFramePr>
        <p:xfrm>
          <a:off x="2948152" y="2017985"/>
          <a:ext cx="5552910" cy="2659584"/>
        </p:xfrm>
        <a:graphic>
          <a:graphicData uri="http://schemas.openxmlformats.org/drawingml/2006/table">
            <a:tbl>
              <a:tblPr/>
              <a:tblGrid>
                <a:gridCol w="3018204"/>
                <a:gridCol w="1069558"/>
                <a:gridCol w="1465148"/>
              </a:tblGrid>
              <a:tr h="41993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Duball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Duball 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Temperature (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version)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200°C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250°C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</a:tr>
              <a:tr h="37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Maximum Differential Pressure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 to 50 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</a:tr>
              <a:tr h="37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Flow Capacity Cv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 to 2x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</a:tr>
              <a:tr h="37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Firesafe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</a:tr>
              <a:tr h="37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Carbon Steel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</a:tr>
              <a:tr h="37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High temp version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115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/>
        </p:nvSpPr>
        <p:spPr bwMode="auto">
          <a:xfrm>
            <a:off x="3217767" y="624430"/>
            <a:ext cx="59971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</a:pPr>
            <a:r>
              <a:rPr lang="sv-SE" sz="2800" b="1" dirty="0" smtClean="0">
                <a:solidFill>
                  <a:srgbClr val="FF0000"/>
                </a:solidFill>
              </a:rPr>
              <a:t>Appendix 1: Maximum </a:t>
            </a:r>
            <a:r>
              <a:rPr lang="sv-SE" sz="2800" b="1" dirty="0" err="1">
                <a:solidFill>
                  <a:srgbClr val="FF0000"/>
                </a:solidFill>
              </a:rPr>
              <a:t>allowed</a:t>
            </a:r>
            <a:r>
              <a:rPr lang="sv-SE" sz="2800" b="1" dirty="0">
                <a:solidFill>
                  <a:srgbClr val="FF0000"/>
                </a:solidFill>
              </a:rPr>
              <a:t> </a:t>
            </a:r>
            <a:endParaRPr lang="sv-SE" sz="2800" b="1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SzTx/>
            </a:pPr>
            <a:r>
              <a:rPr lang="sv-SE" sz="2800" b="1" dirty="0" smtClean="0">
                <a:solidFill>
                  <a:srgbClr val="FF0000"/>
                </a:solidFill>
              </a:rPr>
              <a:t>differential </a:t>
            </a:r>
            <a:r>
              <a:rPr lang="sv-SE" sz="2800" b="1" dirty="0" err="1" smtClean="0">
                <a:solidFill>
                  <a:srgbClr val="FF0000"/>
                </a:solidFill>
              </a:rPr>
              <a:t>pressure</a:t>
            </a:r>
            <a:r>
              <a:rPr lang="sv-SE" sz="2800" b="1" dirty="0" smtClean="0">
                <a:solidFill>
                  <a:srgbClr val="FF0000"/>
                </a:solidFill>
              </a:rPr>
              <a:t> </a:t>
            </a:r>
            <a:r>
              <a:rPr lang="sv-SE" sz="2800" b="1" dirty="0">
                <a:solidFill>
                  <a:srgbClr val="FF0000"/>
                </a:solidFill>
              </a:rPr>
              <a:t>for Duball </a:t>
            </a:r>
            <a:r>
              <a:rPr lang="sv-SE" sz="2800" b="1" dirty="0" smtClean="0">
                <a:solidFill>
                  <a:srgbClr val="FF0000"/>
                </a:solidFill>
              </a:rPr>
              <a:t>DL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5" t="27339" r="8000" b="20904"/>
          <a:stretch/>
        </p:blipFill>
        <p:spPr bwMode="auto">
          <a:xfrm>
            <a:off x="2185732" y="2427071"/>
            <a:ext cx="879426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536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859614"/>
            <a:ext cx="60928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v-SE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78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wmaster_2015">
  <a:themeElements>
    <a:clrScheme name="Flowserve_2015">
      <a:dk1>
        <a:srgbClr val="000000"/>
      </a:dk1>
      <a:lt1>
        <a:sysClr val="window" lastClr="FFFFFF"/>
      </a:lt1>
      <a:dk2>
        <a:srgbClr val="FF0000"/>
      </a:dk2>
      <a:lt2>
        <a:srgbClr val="E7E6E6"/>
      </a:lt2>
      <a:accent1>
        <a:srgbClr val="24887E"/>
      </a:accent1>
      <a:accent2>
        <a:srgbClr val="908474"/>
      </a:accent2>
      <a:accent3>
        <a:srgbClr val="0962B3"/>
      </a:accent3>
      <a:accent4>
        <a:srgbClr val="FFCD3F"/>
      </a:accent4>
      <a:accent5>
        <a:srgbClr val="927800"/>
      </a:accent5>
      <a:accent6>
        <a:srgbClr val="402B70"/>
      </a:accent6>
      <a:hlink>
        <a:srgbClr val="0960B3"/>
      </a:hlink>
      <a:folHlink>
        <a:srgbClr val="24887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338328" indent="-338328">
          <a:spcAft>
            <a:spcPts val="2400"/>
          </a:spcAft>
          <a:buClr>
            <a:schemeClr val="tx2"/>
          </a:buClr>
          <a:buFont typeface="Arial"/>
          <a:buChar char="•"/>
          <a:defRPr dirty="0" smtClean="0">
            <a:solidFill>
              <a:srgbClr val="908474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SBusinessFunctionTaxHTField0 xmlns="affb6efc-5540-4ccc-a915-14979fbe0ee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4D5CA8FCD11B4FB0F0D2C4FF083CDA" ma:contentTypeVersion="1" ma:contentTypeDescription="Create a new document." ma:contentTypeScope="" ma:versionID="f4e26f7cd143cce0fa6f1e74b91692c2">
  <xsd:schema xmlns:xsd="http://www.w3.org/2001/XMLSchema" xmlns:xs="http://www.w3.org/2001/XMLSchema" xmlns:p="http://schemas.microsoft.com/office/2006/metadata/properties" xmlns:ns2="affb6efc-5540-4ccc-a915-14979fbe0eeb" targetNamespace="http://schemas.microsoft.com/office/2006/metadata/properties" ma:root="true" ma:fieldsID="8cc242b22965151d568113901fee9f88" ns2:_="">
    <xsd:import namespace="affb6efc-5540-4ccc-a915-14979fbe0eeb"/>
    <xsd:element name="properties">
      <xsd:complexType>
        <xsd:sequence>
          <xsd:element name="documentManagement">
            <xsd:complexType>
              <xsd:all>
                <xsd:element ref="ns2:FSBusinessFunction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b6efc-5540-4ccc-a915-14979fbe0eeb" elementFormDefault="qualified">
    <xsd:import namespace="http://schemas.microsoft.com/office/2006/documentManagement/types"/>
    <xsd:import namespace="http://schemas.microsoft.com/office/infopath/2007/PartnerControls"/>
    <xsd:element name="FSBusinessFunctionTaxHTField0" ma:index="8" nillable="true" ma:displayName="FSBusinessFunction_0" ma:hidden="true" ma:internalName="FSBusinessFunctionTaxHTField0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B05C78-F2BB-42D2-AC1F-8D085632BB71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affb6efc-5540-4ccc-a915-14979fbe0ee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12D1F89-4302-4EF7-B936-BF4038A96E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48FB53-A16F-48C3-85F6-A74F57559A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fb6efc-5540-4ccc-a915-14979fbe0e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6344</TotalTime>
  <Words>1425</Words>
  <Application>Microsoft Office PowerPoint</Application>
  <PresentationFormat>Mukautettu</PresentationFormat>
  <Paragraphs>207</Paragraphs>
  <Slides>24</Slides>
  <Notes>23</Notes>
  <HiddenSlides>1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33" baseType="lpstr">
      <vt:lpstr>Arial</vt:lpstr>
      <vt:lpstr>Calibri</vt:lpstr>
      <vt:lpstr>Helvetica</vt:lpstr>
      <vt:lpstr>Helvetica Condensed</vt:lpstr>
      <vt:lpstr>Lucida Grande</vt:lpstr>
      <vt:lpstr>Lucida Sans Unicode</vt:lpstr>
      <vt:lpstr>Verdana</vt:lpstr>
      <vt:lpstr>Wingdings</vt:lpstr>
      <vt:lpstr>Flowmaster_2015</vt:lpstr>
      <vt:lpstr>FLOWSERVE NAF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studiopribble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Pribble</dc:creator>
  <cp:lastModifiedBy>Marcus Finne</cp:lastModifiedBy>
  <cp:revision>434</cp:revision>
  <cp:lastPrinted>2016-02-26T13:47:56Z</cp:lastPrinted>
  <dcterms:created xsi:type="dcterms:W3CDTF">2015-08-28T15:43:30Z</dcterms:created>
  <dcterms:modified xsi:type="dcterms:W3CDTF">2018-03-01T16:28:48Z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0x010100D84D5CA8FCD11B4FB0F0D2C4FF083CDA</vt:lpwstr>
  </property>
</Properties>
</file>